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FFF-5B0F-4FCD-A970-10E2B306DE91}" type="datetimeFigureOut">
              <a:rPr lang="zh-TW" altLang="en-US" smtClean="0"/>
              <a:t>2023/1/20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9DBC-569A-417B-9DA7-177FD883D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14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FFF-5B0F-4FCD-A970-10E2B306DE91}" type="datetimeFigureOut">
              <a:rPr lang="zh-TW" altLang="en-US" smtClean="0"/>
              <a:t>2023/1/20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9DBC-569A-417B-9DA7-177FD883D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06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FFF-5B0F-4FCD-A970-10E2B306DE91}" type="datetimeFigureOut">
              <a:rPr lang="zh-TW" altLang="en-US" smtClean="0"/>
              <a:t>2023/1/20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9DBC-569A-417B-9DA7-177FD883D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88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FFF-5B0F-4FCD-A970-10E2B306DE91}" type="datetimeFigureOut">
              <a:rPr lang="zh-TW" altLang="en-US" smtClean="0"/>
              <a:t>2023/1/20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9DBC-569A-417B-9DA7-177FD883D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37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FFF-5B0F-4FCD-A970-10E2B306DE91}" type="datetimeFigureOut">
              <a:rPr lang="zh-TW" altLang="en-US" smtClean="0"/>
              <a:t>2023/1/20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9DBC-569A-417B-9DA7-177FD883D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42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FFF-5B0F-4FCD-A970-10E2B306DE91}" type="datetimeFigureOut">
              <a:rPr lang="zh-TW" altLang="en-US" smtClean="0"/>
              <a:t>2023/1/20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9DBC-569A-417B-9DA7-177FD883D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96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FFF-5B0F-4FCD-A970-10E2B306DE91}" type="datetimeFigureOut">
              <a:rPr lang="zh-TW" altLang="en-US" smtClean="0"/>
              <a:t>2023/1/20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9DBC-569A-417B-9DA7-177FD883D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69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FFF-5B0F-4FCD-A970-10E2B306DE91}" type="datetimeFigureOut">
              <a:rPr lang="zh-TW" altLang="en-US" smtClean="0"/>
              <a:t>2023/1/20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9DBC-569A-417B-9DA7-177FD883D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32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FFF-5B0F-4FCD-A970-10E2B306DE91}" type="datetimeFigureOut">
              <a:rPr lang="zh-TW" altLang="en-US" smtClean="0"/>
              <a:t>2023/1/20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9DBC-569A-417B-9DA7-177FD883D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775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FFF-5B0F-4FCD-A970-10E2B306DE91}" type="datetimeFigureOut">
              <a:rPr lang="zh-TW" altLang="en-US" smtClean="0"/>
              <a:t>2023/1/20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9DBC-569A-417B-9DA7-177FD883D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90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8FFF-5B0F-4FCD-A970-10E2B306DE91}" type="datetimeFigureOut">
              <a:rPr lang="zh-TW" altLang="en-US" smtClean="0"/>
              <a:t>2023/1/20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9DBC-569A-417B-9DA7-177FD883D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43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8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8FFF-5B0F-4FCD-A970-10E2B306DE91}" type="datetimeFigureOut">
              <a:rPr lang="zh-TW" altLang="en-US" smtClean="0"/>
              <a:t>2023/1/20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E9DBC-569A-417B-9DA7-177FD883D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10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8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936104" cy="79060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1560" y="-68107"/>
            <a:ext cx="7020781" cy="830970"/>
          </a:xfrm>
          <a:prstGeom prst="rect">
            <a:avLst/>
          </a:prstGeom>
          <a:noFill/>
        </p:spPr>
        <p:txBody>
          <a:bodyPr wrap="square" lIns="91415" tIns="45707" rIns="91415" bIns="45707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4800" b="1" spc="49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HsiuW3-B5" panose="03000309000000000000" pitchFamily="65" charset="-122"/>
                <a:ea typeface="DFHsiuW3-B5" panose="03000309000000000000" pitchFamily="65" charset="-122"/>
              </a:rPr>
              <a:t>2023</a:t>
            </a:r>
            <a:r>
              <a:rPr lang="zh-TW" altLang="en-US" sz="4800" b="1" spc="49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HsiuW3-B5" panose="03000309000000000000" pitchFamily="65" charset="-122"/>
                <a:ea typeface="DFHsiuW3-B5" panose="03000309000000000000" pitchFamily="65" charset="-122"/>
              </a:rPr>
              <a:t>年</a:t>
            </a:r>
            <a:r>
              <a:rPr lang="en-US" altLang="zh-TW" sz="4800" b="1" spc="49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HsiuW3-B5" panose="03000309000000000000" pitchFamily="65" charset="-122"/>
                <a:ea typeface="DFHsiuW3-B5" panose="03000309000000000000" pitchFamily="65" charset="-122"/>
              </a:rPr>
              <a:t>2</a:t>
            </a:r>
            <a:r>
              <a:rPr lang="zh-TW" altLang="en-US" sz="4800" b="1" spc="49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HsiuW3-B5" panose="03000309000000000000" pitchFamily="65" charset="-122"/>
                <a:ea typeface="DFHsiuW3-B5" panose="03000309000000000000" pitchFamily="65" charset="-122"/>
              </a:rPr>
              <a:t>月</a:t>
            </a:r>
            <a:r>
              <a:rPr lang="zh-TW" altLang="en-US" sz="4800" b="1" spc="49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HsiuW3-B5" panose="03000309000000000000" pitchFamily="65" charset="-122"/>
                <a:ea typeface="DFHsiuW3-B5" panose="03000309000000000000" pitchFamily="65" charset="-122"/>
              </a:rPr>
              <a:t>壯圍親子館</a:t>
            </a:r>
          </a:p>
        </p:txBody>
      </p:sp>
      <p:sp>
        <p:nvSpPr>
          <p:cNvPr id="6" name="矩形 5"/>
          <p:cNvSpPr/>
          <p:nvPr/>
        </p:nvSpPr>
        <p:spPr>
          <a:xfrm>
            <a:off x="6984776" y="-9331"/>
            <a:ext cx="269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latin typeface="文鼎粗隸" panose="03000809000000000000" pitchFamily="65" charset="-120"/>
                <a:ea typeface="文鼎粗隸" panose="03000809000000000000" pitchFamily="65" charset="-120"/>
              </a:rPr>
              <a:t>壯圍親子館電話專線</a:t>
            </a:r>
            <a:r>
              <a:rPr lang="en-US" altLang="zh-TW" sz="1200" dirty="0" smtClean="0">
                <a:latin typeface="文鼎粗隸" panose="03000809000000000000" pitchFamily="65" charset="-120"/>
                <a:ea typeface="文鼎粗隸" panose="03000809000000000000" pitchFamily="65" charset="-120"/>
              </a:rPr>
              <a:t>:</a:t>
            </a:r>
          </a:p>
          <a:p>
            <a:r>
              <a:rPr lang="en-US" altLang="zh-TW" sz="1200" dirty="0" smtClean="0">
                <a:latin typeface="文鼎粗隸" panose="03000809000000000000" pitchFamily="65" charset="-120"/>
                <a:ea typeface="文鼎粗隸" panose="03000809000000000000" pitchFamily="65" charset="-120"/>
              </a:rPr>
              <a:t>03-9301669</a:t>
            </a:r>
          </a:p>
          <a:p>
            <a:r>
              <a:rPr lang="zh-TW" altLang="en-US" sz="1200" dirty="0" smtClean="0">
                <a:latin typeface="文鼎粗隸" panose="03000809000000000000" pitchFamily="65" charset="-120"/>
                <a:ea typeface="文鼎粗隸" panose="03000809000000000000" pitchFamily="65" charset="-120"/>
              </a:rPr>
              <a:t>地址</a:t>
            </a:r>
            <a:r>
              <a:rPr lang="en-US" altLang="zh-TW" sz="1200" dirty="0" smtClean="0">
                <a:latin typeface="文鼎粗隸" panose="03000809000000000000" pitchFamily="65" charset="-120"/>
                <a:ea typeface="文鼎粗隸" panose="03000809000000000000" pitchFamily="65" charset="-120"/>
              </a:rPr>
              <a:t>:</a:t>
            </a:r>
            <a:r>
              <a:rPr lang="zh-TW" altLang="en-US" sz="1200" dirty="0" smtClean="0">
                <a:latin typeface="文鼎粗隸" panose="03000809000000000000" pitchFamily="65" charset="-120"/>
                <a:ea typeface="文鼎粗隸" panose="03000809000000000000" pitchFamily="65" charset="-120"/>
              </a:rPr>
              <a:t>宜蘭縣壯圍鄉古亭路</a:t>
            </a:r>
            <a:r>
              <a:rPr lang="en-US" altLang="zh-TW" sz="1200" dirty="0" smtClean="0">
                <a:latin typeface="文鼎粗隸" panose="03000809000000000000" pitchFamily="65" charset="-120"/>
                <a:ea typeface="文鼎粗隸" panose="03000809000000000000" pitchFamily="65" charset="-120"/>
              </a:rPr>
              <a:t>81</a:t>
            </a:r>
            <a:r>
              <a:rPr lang="zh-TW" altLang="en-US" sz="1200" dirty="0" smtClean="0">
                <a:latin typeface="文鼎粗隸" panose="03000809000000000000" pitchFamily="65" charset="-120"/>
                <a:ea typeface="文鼎粗隸" panose="03000809000000000000" pitchFamily="65" charset="-120"/>
              </a:rPr>
              <a:t>號</a:t>
            </a:r>
            <a:endParaRPr lang="zh-TW" altLang="en-US" sz="1200" dirty="0">
              <a:latin typeface="文鼎粗隸" panose="03000809000000000000" pitchFamily="65" charset="-120"/>
              <a:ea typeface="文鼎粗隸" panose="030008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678845"/>
              </p:ext>
            </p:extLst>
          </p:nvPr>
        </p:nvGraphicFramePr>
        <p:xfrm>
          <a:off x="0" y="835247"/>
          <a:ext cx="9144000" cy="60473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3302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Oz焦糖下午茶" panose="02000600000000000000" pitchFamily="2" charset="-120"/>
                          <a:ea typeface="Oz焦糖下午茶" panose="02000600000000000000" pitchFamily="2" charset="-120"/>
                        </a:rPr>
                        <a:t>日</a:t>
                      </a:r>
                      <a:endParaRPr lang="zh-TW" altLang="en-US" sz="1600" b="1" dirty="0">
                        <a:latin typeface="Oz焦糖下午茶" panose="02000600000000000000" pitchFamily="2" charset="-120"/>
                        <a:ea typeface="Oz焦糖下午茶" panose="020006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Oz焦糖下午茶" panose="02000600000000000000" pitchFamily="2" charset="-120"/>
                          <a:ea typeface="Oz焦糖下午茶" panose="02000600000000000000" pitchFamily="2" charset="-120"/>
                        </a:rPr>
                        <a:t>二</a:t>
                      </a:r>
                      <a:endParaRPr lang="zh-TW" altLang="en-US" sz="1600" b="1" dirty="0">
                        <a:latin typeface="Oz焦糖下午茶" panose="02000600000000000000" pitchFamily="2" charset="-120"/>
                        <a:ea typeface="Oz焦糖下午茶" panose="020006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Oz焦糖下午茶" panose="02000600000000000000" pitchFamily="2" charset="-120"/>
                          <a:ea typeface="Oz焦糖下午茶" panose="02000600000000000000" pitchFamily="2" charset="-120"/>
                        </a:rPr>
                        <a:t>三</a:t>
                      </a:r>
                      <a:endParaRPr lang="zh-TW" altLang="en-US" sz="1600" b="1" dirty="0">
                        <a:latin typeface="Oz焦糖下午茶" panose="02000600000000000000" pitchFamily="2" charset="-120"/>
                        <a:ea typeface="Oz焦糖下午茶" panose="020006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Oz焦糖下午茶" panose="02000600000000000000" pitchFamily="2" charset="-120"/>
                          <a:ea typeface="Oz焦糖下午茶" panose="02000600000000000000" pitchFamily="2" charset="-120"/>
                        </a:rPr>
                        <a:t>四</a:t>
                      </a:r>
                      <a:endParaRPr lang="zh-TW" altLang="en-US" sz="1600" b="1" dirty="0">
                        <a:latin typeface="Oz焦糖下午茶" panose="02000600000000000000" pitchFamily="2" charset="-120"/>
                        <a:ea typeface="Oz焦糖下午茶" panose="020006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Oz焦糖下午茶" panose="02000600000000000000" pitchFamily="2" charset="-120"/>
                          <a:ea typeface="Oz焦糖下午茶" panose="02000600000000000000" pitchFamily="2" charset="-120"/>
                        </a:rPr>
                        <a:t>五</a:t>
                      </a:r>
                      <a:endParaRPr lang="zh-TW" altLang="en-US" sz="1600" b="1" dirty="0">
                        <a:latin typeface="Oz焦糖下午茶" panose="02000600000000000000" pitchFamily="2" charset="-120"/>
                        <a:ea typeface="Oz焦糖下午茶" panose="020006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Oz焦糖下午茶" panose="02000600000000000000" pitchFamily="2" charset="-120"/>
                          <a:ea typeface="Oz焦糖下午茶" panose="02000600000000000000" pitchFamily="2" charset="-120"/>
                        </a:rPr>
                        <a:t>六</a:t>
                      </a:r>
                      <a:endParaRPr lang="zh-TW" altLang="en-US" sz="1600" b="1" dirty="0">
                        <a:latin typeface="Oz焦糖下午茶" panose="02000600000000000000" pitchFamily="2" charset="-120"/>
                        <a:ea typeface="Oz焦糖下午茶" panose="02000600000000000000" pitchFamily="2" charset="-120"/>
                      </a:endParaRPr>
                    </a:p>
                  </a:txBody>
                  <a:tcPr/>
                </a:tc>
              </a:tr>
              <a:tr h="11458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400" b="1" kern="1200" dirty="0" smtClean="0">
                        <a:solidFill>
                          <a:srgbClr val="7030A0"/>
                        </a:solidFill>
                        <a:latin typeface="華康娃娃體(P)" panose="040B0500000000000000" pitchFamily="82" charset="-122"/>
                        <a:ea typeface="華康娃娃體(P)" panose="040B0500000000000000" pitchFamily="8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DFPShaoNvW5-GB" panose="040F0500000000000000" pitchFamily="82" charset="-122"/>
                          <a:ea typeface="DFPShaoNvW5-GB" panose="040F0500000000000000" pitchFamily="82" charset="-122"/>
                          <a:cs typeface="+mn-cs"/>
                        </a:rPr>
                        <a:t>1</a:t>
                      </a:r>
                      <a:endParaRPr lang="zh-TW" altLang="en-US" sz="1600" kern="1200" dirty="0" smtClean="0">
                        <a:solidFill>
                          <a:schemeClr val="tx1"/>
                        </a:solidFill>
                        <a:latin typeface="DFPShaoNvW5-GB" panose="040F0500000000000000" pitchFamily="82" charset="-122"/>
                        <a:ea typeface="DFPShaoNvW5-GB" panose="040F0500000000000000" pitchFamily="8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b="0" kern="1200" dirty="0" smtClean="0">
                          <a:solidFill>
                            <a:schemeClr val="tx1"/>
                          </a:solidFill>
                          <a:latin typeface="DFPShaoNvW5-GB" panose="040F0500000000000000" pitchFamily="82" charset="-122"/>
                          <a:ea typeface="DFPShaoNvW5-GB" panose="040F0500000000000000" pitchFamily="82" charset="-122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US" altLang="zh-TW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PShaoNvW5-GB" panose="040F0500000000000000" pitchFamily="82" charset="-122"/>
                          <a:ea typeface="DFPShaoNvW5-GB" panose="040F0500000000000000" pitchFamily="82" charset="-122"/>
                          <a:cs typeface="+mn-cs"/>
                        </a:rPr>
                        <a:t>3</a:t>
                      </a:r>
                    </a:p>
                    <a:p>
                      <a:pPr marL="0" algn="l" defTabSz="914400" rtl="0" eaLnBrk="1" latinLnBrk="0" hangingPunct="1"/>
                      <a:r>
                        <a:rPr lang="zh-TW" altLang="en-US" sz="1600" kern="1200" noProof="0" dirty="0" smtClean="0">
                          <a:solidFill>
                            <a:schemeClr val="tx1"/>
                          </a:solidFill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繪</a:t>
                      </a:r>
                      <a:r>
                        <a:rPr lang="zh-TW" altLang="en-US" sz="1600" kern="1200" noProof="0" smtClean="0">
                          <a:solidFill>
                            <a:schemeClr val="tx1"/>
                          </a:solidFill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本故事</a:t>
                      </a:r>
                      <a:endParaRPr lang="en-US" altLang="zh-TW" sz="1600" kern="1200" noProof="0" dirty="0" smtClean="0">
                        <a:solidFill>
                          <a:schemeClr val="tx1"/>
                        </a:solidFill>
                        <a:latin typeface="文鼎粗行楷" panose="03000809000000000000" pitchFamily="65" charset="-120"/>
                        <a:ea typeface="文鼎粗行楷" panose="03000809000000000000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600" kern="1200" noProof="0" dirty="0" smtClean="0">
                          <a:solidFill>
                            <a:schemeClr val="tx1"/>
                          </a:solidFill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2</a:t>
                      </a:r>
                      <a:r>
                        <a:rPr lang="zh-TW" altLang="en-US" sz="1600" kern="1200" noProof="0" dirty="0" smtClean="0">
                          <a:solidFill>
                            <a:schemeClr val="tx1"/>
                          </a:solidFill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歲</a:t>
                      </a:r>
                      <a:r>
                        <a:rPr lang="en-US" altLang="zh-TW" sz="1600" kern="1200" noProof="0" dirty="0" smtClean="0">
                          <a:solidFill>
                            <a:schemeClr val="tx1"/>
                          </a:solidFill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-4</a:t>
                      </a:r>
                      <a:r>
                        <a:rPr lang="zh-TW" altLang="en-US" sz="1600" kern="1200" noProof="0" dirty="0" smtClean="0">
                          <a:solidFill>
                            <a:schemeClr val="tx1"/>
                          </a:solidFill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歲</a:t>
                      </a:r>
                      <a:endParaRPr lang="en-US" altLang="zh-TW" sz="1600" kern="1200" noProof="0" dirty="0" smtClean="0">
                        <a:solidFill>
                          <a:schemeClr val="tx1"/>
                        </a:solidFill>
                        <a:latin typeface="文鼎粗行楷" panose="03000809000000000000" pitchFamily="65" charset="-120"/>
                        <a:ea typeface="文鼎粗行楷" panose="03000809000000000000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600" kern="1200" noProof="0" dirty="0" smtClean="0">
                          <a:solidFill>
                            <a:schemeClr val="tx1"/>
                          </a:solidFill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10:00-11:00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DFPShaoNvW5-GB" panose="040F0500000000000000" pitchFamily="82" charset="-122"/>
                          <a:ea typeface="DFPShaoNvW5-GB" panose="040F0500000000000000" pitchFamily="82" charset="-122"/>
                          <a:cs typeface="+mn-cs"/>
                        </a:rPr>
                        <a:t>4</a:t>
                      </a:r>
                      <a:endParaRPr lang="zh-TW" altLang="en-US" sz="1600" kern="1200" dirty="0">
                        <a:solidFill>
                          <a:schemeClr val="tx1"/>
                        </a:solidFill>
                        <a:latin typeface="DFPShaoNvW5-GB" panose="040F0500000000000000" pitchFamily="82" charset="-122"/>
                        <a:ea typeface="DFPShaoNvW5-GB" panose="040F0500000000000000" pitchFamily="82" charset="-122"/>
                        <a:cs typeface="+mn-cs"/>
                      </a:endParaRPr>
                    </a:p>
                  </a:txBody>
                  <a:tcPr/>
                </a:tc>
              </a:tr>
              <a:tr h="12910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DFPShaoNvW5-GB" panose="040F0500000000000000" pitchFamily="82" charset="-122"/>
                          <a:ea typeface="DFPShaoNvW5-GB" panose="040F0500000000000000" pitchFamily="82" charset="-122"/>
                          <a:cs typeface="+mn-cs"/>
                        </a:rPr>
                        <a:t>5</a:t>
                      </a:r>
                      <a:endParaRPr lang="zh-TW" altLang="en-US" sz="1600" kern="1200" dirty="0" smtClean="0">
                        <a:solidFill>
                          <a:schemeClr val="tx1"/>
                        </a:solidFill>
                        <a:effectLst/>
                        <a:latin typeface="DFPShaoNvW5-GB" panose="040F0500000000000000" pitchFamily="82" charset="-122"/>
                        <a:ea typeface="DFPShaoNvW5-GB" panose="040F0500000000000000" pitchFamily="8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DFPShaoNvW5-GB" panose="040F0500000000000000" pitchFamily="82" charset="-122"/>
                          <a:ea typeface="DFPShaoNvW5-GB" panose="040F0500000000000000" pitchFamily="82" charset="-122"/>
                          <a:cs typeface="+mn-cs"/>
                        </a:rPr>
                        <a:t>7</a:t>
                      </a:r>
                    </a:p>
                    <a:p>
                      <a:pPr marL="0" algn="l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tx2"/>
                          </a:solidFill>
                          <a:effectLst/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下午館務會議休館半日</a:t>
                      </a:r>
                      <a:endParaRPr lang="en-US" altLang="zh-TW" sz="1600" kern="1200" dirty="0" smtClean="0">
                        <a:solidFill>
                          <a:schemeClr val="tx2"/>
                        </a:solidFill>
                        <a:effectLst/>
                        <a:latin typeface="文鼎粗行楷" panose="03000809000000000000" pitchFamily="65" charset="-120"/>
                        <a:ea typeface="文鼎粗行楷" panose="030008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DFPShaoNvW5-GB" panose="040F0500000000000000" pitchFamily="82" charset="-122"/>
                          <a:ea typeface="DFPShaoNvW5-GB" panose="040F0500000000000000" pitchFamily="82" charset="-122"/>
                          <a:cs typeface="+mn-cs"/>
                        </a:rPr>
                        <a:t>8</a:t>
                      </a:r>
                    </a:p>
                    <a:p>
                      <a:pPr marL="0" algn="l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大肌肉動一動</a:t>
                      </a:r>
                      <a:endParaRPr lang="en-US" altLang="zh-TW" sz="1600" kern="1200" dirty="0" smtClean="0">
                        <a:solidFill>
                          <a:schemeClr val="tx1"/>
                        </a:solidFill>
                        <a:effectLst/>
                        <a:latin typeface="文鼎粗行楷" panose="03000809000000000000" pitchFamily="65" charset="-120"/>
                        <a:ea typeface="文鼎粗行楷" panose="03000809000000000000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12-24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個月</a:t>
                      </a:r>
                      <a:endParaRPr lang="en-US" altLang="zh-TW" sz="1600" kern="1200" dirty="0" smtClean="0">
                        <a:solidFill>
                          <a:schemeClr val="tx1"/>
                        </a:solidFill>
                        <a:effectLst/>
                        <a:latin typeface="文鼎粗行楷" panose="03000809000000000000" pitchFamily="65" charset="-120"/>
                        <a:ea typeface="文鼎粗行楷" panose="03000809000000000000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10:00-11:00</a:t>
                      </a:r>
                      <a:endParaRPr lang="zh-TW" altLang="en-US" sz="1600" kern="1200" dirty="0" smtClean="0">
                        <a:solidFill>
                          <a:schemeClr val="tx1"/>
                        </a:solidFill>
                        <a:effectLst/>
                        <a:latin typeface="文鼎粗行楷" panose="03000809000000000000" pitchFamily="65" charset="-120"/>
                        <a:ea typeface="文鼎粗行楷" panose="03000809000000000000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zh-TW" altLang="en-US" sz="1600" kern="1200" dirty="0" smtClean="0">
                        <a:solidFill>
                          <a:schemeClr val="tx1"/>
                        </a:solidFill>
                        <a:effectLst/>
                        <a:latin typeface="DFPShaoNvW5-GB" panose="040F0500000000000000" pitchFamily="82" charset="-122"/>
                        <a:ea typeface="DFPShaoNvW5-GB" panose="040F0500000000000000" pitchFamily="8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DFPShaoNvW5-GB" panose="040F0500000000000000" pitchFamily="82" charset="-122"/>
                          <a:ea typeface="DFPShaoNvW5-GB" panose="040F0500000000000000" pitchFamily="82" charset="-122"/>
                          <a:cs typeface="+mn-cs"/>
                        </a:rPr>
                        <a:t>9</a:t>
                      </a:r>
                    </a:p>
                    <a:p>
                      <a:pPr marL="0" algn="l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tx2"/>
                          </a:solidFill>
                          <a:effectLst/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上午外督訓練</a:t>
                      </a:r>
                      <a:endParaRPr lang="en-US" altLang="zh-TW" sz="1600" kern="1200" dirty="0" smtClean="0">
                        <a:solidFill>
                          <a:schemeClr val="tx2"/>
                        </a:solidFill>
                        <a:effectLst/>
                        <a:latin typeface="文鼎粗行楷" panose="03000809000000000000" pitchFamily="65" charset="-120"/>
                        <a:ea typeface="文鼎粗行楷" panose="03000809000000000000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tx2"/>
                          </a:solidFill>
                          <a:effectLst/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休館半日</a:t>
                      </a:r>
                      <a:endParaRPr lang="en-US" altLang="zh-TW" sz="1600" kern="1200" dirty="0" smtClean="0">
                        <a:solidFill>
                          <a:schemeClr val="tx2"/>
                        </a:solidFill>
                        <a:effectLst/>
                        <a:latin typeface="文鼎粗行楷" panose="03000809000000000000" pitchFamily="65" charset="-120"/>
                        <a:ea typeface="文鼎粗行楷" panose="030008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華康娃娃體(P)" panose="040B0500000000000000" pitchFamily="82" charset="-122"/>
                          <a:ea typeface="華康娃娃體(P)" panose="040B0500000000000000" pitchFamily="82" charset="-122"/>
                          <a:cs typeface="+mn-cs"/>
                        </a:rPr>
                        <a:t>10</a:t>
                      </a:r>
                    </a:p>
                    <a:p>
                      <a:pPr marL="0" algn="l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紙捲蝸牛</a:t>
                      </a:r>
                      <a:endParaRPr lang="en-US" altLang="zh-TW" sz="1600" kern="1200" dirty="0" smtClean="0">
                        <a:solidFill>
                          <a:schemeClr val="tx1"/>
                        </a:solidFill>
                        <a:latin typeface="文鼎粗行楷" panose="03000809000000000000" pitchFamily="65" charset="-120"/>
                        <a:ea typeface="文鼎粗行楷" panose="03000809000000000000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3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歲</a:t>
                      </a: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-6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歲</a:t>
                      </a:r>
                      <a:endParaRPr lang="en-US" altLang="zh-TW" sz="1600" kern="1200" dirty="0" smtClean="0">
                        <a:solidFill>
                          <a:schemeClr val="tx1"/>
                        </a:solidFill>
                        <a:latin typeface="文鼎粗行楷" panose="03000809000000000000" pitchFamily="65" charset="-120"/>
                        <a:ea typeface="文鼎粗行楷" panose="03000809000000000000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10:00-11:00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DFPShaoNvW5-GB" panose="040F0500000000000000" pitchFamily="82" charset="-122"/>
                          <a:ea typeface="DFPShaoNvW5-GB" panose="040F0500000000000000" pitchFamily="82" charset="-122"/>
                          <a:cs typeface="+mn-cs"/>
                        </a:rPr>
                        <a:t>11</a:t>
                      </a:r>
                    </a:p>
                  </a:txBody>
                  <a:tcPr/>
                </a:tc>
              </a:tr>
              <a:tr h="11239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DFPShaoNvW5-GB" panose="040F0500000000000000" pitchFamily="82" charset="-122"/>
                          <a:ea typeface="DFPShaoNvW5-GB" panose="040F0500000000000000" pitchFamily="82" charset="-122"/>
                          <a:cs typeface="+mn-cs"/>
                        </a:rPr>
                        <a:t>12</a:t>
                      </a:r>
                      <a:endParaRPr lang="zh-TW" altLang="en-US" sz="1600" kern="1200" dirty="0">
                        <a:solidFill>
                          <a:schemeClr val="tx1"/>
                        </a:solidFill>
                        <a:latin typeface="DFPShaoNvW5-GB" panose="040F0500000000000000" pitchFamily="82" charset="-122"/>
                        <a:ea typeface="DFPShaoNvW5-GB" panose="040F0500000000000000" pitchFamily="8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b="0" kern="1200" dirty="0" smtClean="0">
                          <a:solidFill>
                            <a:schemeClr val="tx1"/>
                          </a:solidFill>
                          <a:latin typeface="DFPShaoNvW5-GB" panose="040F0500000000000000" pitchFamily="82" charset="-122"/>
                          <a:ea typeface="DFPShaoNvW5-GB" panose="040F0500000000000000" pitchFamily="82" charset="-122"/>
                          <a:cs typeface="+mn-cs"/>
                        </a:rPr>
                        <a:t>14</a:t>
                      </a:r>
                    </a:p>
                    <a:p>
                      <a:pPr marL="0" algn="l" defTabSz="914400" rtl="0" eaLnBrk="1" latinLnBrk="0" hangingPunct="1"/>
                      <a:r>
                        <a:rPr lang="zh-TW" altLang="en-US" sz="1600" b="1" kern="1200" dirty="0" smtClean="0">
                          <a:solidFill>
                            <a:srgbClr val="00B050"/>
                          </a:solidFill>
                          <a:latin typeface="漢儀新蒂珍珠奶茶" panose="02000600000000000000" pitchFamily="2" charset="-120"/>
                          <a:ea typeface="漢儀新蒂珍珠奶茶" panose="02000600000000000000" pitchFamily="2" charset="-120"/>
                          <a:cs typeface="FZMiaoWu_GB18030" panose="02000000000000000000" pitchFamily="2" charset="-122"/>
                        </a:rPr>
                        <a:t>外展活動</a:t>
                      </a:r>
                      <a:r>
                        <a:rPr lang="en-US" altLang="zh-TW" sz="1600" b="1" kern="1200" dirty="0" smtClean="0">
                          <a:solidFill>
                            <a:srgbClr val="00B050"/>
                          </a:solidFill>
                          <a:latin typeface="漢儀新蒂珍珠奶茶" panose="02000600000000000000" pitchFamily="2" charset="-120"/>
                          <a:ea typeface="漢儀新蒂珍珠奶茶" panose="02000600000000000000" pitchFamily="2" charset="-120"/>
                          <a:cs typeface="FZMiaoWu_GB18030" panose="02000000000000000000" pitchFamily="2" charset="-122"/>
                        </a:rPr>
                        <a:t>-</a:t>
                      </a:r>
                    </a:p>
                    <a:p>
                      <a:pPr marL="0" algn="l" defTabSz="914400" rtl="0" eaLnBrk="1" latinLnBrk="0" hangingPunct="1"/>
                      <a:r>
                        <a:rPr lang="zh-TW" altLang="en-US" sz="1600" b="1" kern="1200" dirty="0" smtClean="0">
                          <a:solidFill>
                            <a:srgbClr val="00B050"/>
                          </a:solidFill>
                          <a:latin typeface="漢儀新蒂珍珠奶茶" panose="02000600000000000000" pitchFamily="2" charset="-120"/>
                          <a:ea typeface="漢儀新蒂珍珠奶茶" panose="02000600000000000000" pitchFamily="2" charset="-120"/>
                          <a:cs typeface="FZMiaoWu_GB18030" panose="02000000000000000000" pitchFamily="2" charset="-122"/>
                        </a:rPr>
                        <a:t>美城社區</a:t>
                      </a:r>
                      <a:endParaRPr lang="en-US" altLang="zh-TW" sz="1600" b="1" kern="1200" dirty="0" smtClean="0">
                        <a:solidFill>
                          <a:srgbClr val="00B050"/>
                        </a:solidFill>
                        <a:latin typeface="漢儀新蒂珍珠奶茶" panose="02000600000000000000" pitchFamily="2" charset="-120"/>
                        <a:ea typeface="漢儀新蒂珍珠奶茶" panose="02000600000000000000" pitchFamily="2" charset="-120"/>
                        <a:cs typeface="FZMiaoWu_GB18030" panose="02000000000000000000" pitchFamily="2" charset="-122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1600" b="1" kern="1200" dirty="0" smtClean="0">
                          <a:solidFill>
                            <a:srgbClr val="00B050"/>
                          </a:solidFill>
                          <a:latin typeface="漢儀新蒂珍珠奶茶" panose="02000600000000000000" pitchFamily="2" charset="-120"/>
                          <a:ea typeface="漢儀新蒂珍珠奶茶" panose="02000600000000000000" pitchFamily="2" charset="-120"/>
                          <a:cs typeface="FZMiaoWu_GB18030" panose="02000000000000000000" pitchFamily="2" charset="-122"/>
                        </a:rPr>
                        <a:t>下午</a:t>
                      </a:r>
                      <a:r>
                        <a:rPr lang="en-US" altLang="zh-TW" sz="1600" b="1" kern="1200" dirty="0" smtClean="0">
                          <a:solidFill>
                            <a:srgbClr val="00B050"/>
                          </a:solidFill>
                          <a:latin typeface="漢儀新蒂珍珠奶茶" panose="02000600000000000000" pitchFamily="2" charset="-120"/>
                          <a:ea typeface="漢儀新蒂珍珠奶茶" panose="02000600000000000000" pitchFamily="2" charset="-120"/>
                          <a:cs typeface="FZMiaoWu_GB18030" panose="02000000000000000000" pitchFamily="2" charset="-122"/>
                        </a:rPr>
                        <a:t>1:30-2:30</a:t>
                      </a:r>
                      <a:endParaRPr lang="zh-TW" altLang="en-US" sz="1600" b="1" kern="1200" dirty="0">
                        <a:solidFill>
                          <a:srgbClr val="00B050"/>
                        </a:solidFill>
                        <a:latin typeface="漢儀新蒂珍珠奶茶" panose="02000600000000000000" pitchFamily="2" charset="-120"/>
                        <a:ea typeface="漢儀新蒂珍珠奶茶" panose="02000600000000000000" pitchFamily="2" charset="-120"/>
                        <a:cs typeface="FZMiaoWu_GB18030" panose="020000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DFPShaoNvW5-GB" panose="040F0500000000000000" pitchFamily="82" charset="-122"/>
                          <a:ea typeface="DFPShaoNvW5-GB" panose="040F0500000000000000" pitchFamily="82" charset="-122"/>
                          <a:cs typeface="+mn-cs"/>
                        </a:rPr>
                        <a:t>15</a:t>
                      </a:r>
                    </a:p>
                    <a:p>
                      <a:pPr marL="0" algn="l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DFPShaoNvW5-GB" panose="040F0500000000000000" pitchFamily="82" charset="-122"/>
                          <a:ea typeface="DFPShaoNvW5-GB" panose="040F0500000000000000" pitchFamily="82" charset="-122"/>
                          <a:cs typeface="+mn-cs"/>
                        </a:rPr>
                        <a:t>16</a:t>
                      </a:r>
                    </a:p>
                    <a:p>
                      <a:pPr marL="0" algn="l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吃飯派對</a:t>
                      </a:r>
                      <a:endParaRPr lang="en-US" altLang="zh-TW" sz="1600" kern="1200" dirty="0" smtClean="0">
                        <a:solidFill>
                          <a:schemeClr val="tx1"/>
                        </a:solidFill>
                        <a:latin typeface="文鼎粗行楷" panose="03000809000000000000" pitchFamily="65" charset="-120"/>
                        <a:ea typeface="文鼎粗行楷" panose="03000809000000000000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15-24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個月</a:t>
                      </a:r>
                      <a:endParaRPr lang="en-US" altLang="zh-TW" sz="1600" kern="1200" dirty="0" smtClean="0">
                        <a:solidFill>
                          <a:schemeClr val="tx1"/>
                        </a:solidFill>
                        <a:latin typeface="文鼎粗行楷" panose="03000809000000000000" pitchFamily="65" charset="-120"/>
                        <a:ea typeface="文鼎粗行楷" panose="03000809000000000000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10:00-11:00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DFPShaoNvW5-GB" panose="040F0500000000000000" pitchFamily="82" charset="-122"/>
                          <a:ea typeface="DFPShaoNvW5-GB" panose="040F0500000000000000" pitchFamily="82" charset="-122"/>
                          <a:cs typeface="+mn-cs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DFPShaoNvW5-GB" panose="040F0500000000000000" pitchFamily="82" charset="-122"/>
                          <a:ea typeface="DFPShaoNvW5-GB" panose="040F0500000000000000" pitchFamily="82" charset="-122"/>
                          <a:cs typeface="+mn-cs"/>
                        </a:rPr>
                        <a:t>18</a:t>
                      </a:r>
                    </a:p>
                  </a:txBody>
                  <a:tcPr/>
                </a:tc>
              </a:tr>
              <a:tr h="925799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DFPShaoNvW5-GB" panose="040F0500000000000000" pitchFamily="82" charset="-122"/>
                          <a:ea typeface="DFPShaoNvW5-GB" panose="040F0500000000000000" pitchFamily="82" charset="-122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DFPShaoNvW5-GB" panose="040F0500000000000000" pitchFamily="82" charset="-122"/>
                          <a:ea typeface="DFPShaoNvW5-GB" panose="040F0500000000000000" pitchFamily="82" charset="-122"/>
                        </a:rPr>
                        <a:t>21</a:t>
                      </a:r>
                    </a:p>
                    <a:p>
                      <a:pPr algn="l"/>
                      <a:r>
                        <a:rPr lang="zh-TW" altLang="en-US" sz="1600" kern="1200" dirty="0" smtClean="0">
                          <a:solidFill>
                            <a:schemeClr val="tx2"/>
                          </a:solidFill>
                          <a:effectLst/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清潔消毒日</a:t>
                      </a:r>
                      <a:endParaRPr lang="en-US" altLang="zh-TW" sz="1600" kern="1200" dirty="0" smtClean="0">
                        <a:solidFill>
                          <a:schemeClr val="tx2"/>
                        </a:solidFill>
                        <a:effectLst/>
                        <a:latin typeface="文鼎粗行楷" panose="03000809000000000000" pitchFamily="65" charset="-120"/>
                        <a:ea typeface="文鼎粗行楷" panose="03000809000000000000" pitchFamily="65" charset="-120"/>
                        <a:cs typeface="+mn-cs"/>
                      </a:endParaRPr>
                    </a:p>
                    <a:p>
                      <a:pPr algn="l"/>
                      <a:r>
                        <a:rPr lang="zh-TW" altLang="en-US" sz="1600" kern="1200" dirty="0" smtClean="0">
                          <a:solidFill>
                            <a:schemeClr val="tx2"/>
                          </a:solidFill>
                          <a:effectLst/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休館一日</a:t>
                      </a:r>
                      <a:endParaRPr lang="en-US" altLang="zh-TW" sz="1600" kern="1200" dirty="0" smtClean="0">
                        <a:solidFill>
                          <a:schemeClr val="tx2"/>
                        </a:solidFill>
                        <a:effectLst/>
                        <a:latin typeface="文鼎粗行楷" panose="03000809000000000000" pitchFamily="65" charset="-120"/>
                        <a:ea typeface="文鼎粗行楷" panose="030008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DFPShaoNvW5-GB" panose="040F0500000000000000" pitchFamily="82" charset="-122"/>
                          <a:ea typeface="DFPShaoNvW5-GB" panose="040F0500000000000000" pitchFamily="82" charset="-122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DFPShaoNvW5-GB" panose="040F0500000000000000" pitchFamily="82" charset="-122"/>
                          <a:ea typeface="DFPShaoNvW5-GB" panose="040F0500000000000000" pitchFamily="82" charset="-122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DFPShaoNvW5-GB" panose="040F0500000000000000" pitchFamily="82" charset="-122"/>
                          <a:ea typeface="DFPShaoNvW5-GB" panose="040F0500000000000000" pitchFamily="82" charset="-122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latin typeface="DFPShaoNvW5-GB" panose="040F0500000000000000" pitchFamily="82" charset="-122"/>
                          <a:ea typeface="DFPShaoNvW5-GB" panose="040F0500000000000000" pitchFamily="82" charset="-122"/>
                        </a:rPr>
                        <a:t>25</a:t>
                      </a:r>
                      <a:endParaRPr lang="zh-TW" altLang="en-US" sz="1600" dirty="0">
                        <a:latin typeface="DFPShaoNvW5-GB" panose="040F0500000000000000" pitchFamily="82" charset="-122"/>
                        <a:ea typeface="DFPShaoNvW5-GB" panose="040F0500000000000000" pitchFamily="82" charset="-122"/>
                      </a:endParaRPr>
                    </a:p>
                  </a:txBody>
                  <a:tcPr/>
                </a:tc>
              </a:tr>
              <a:tr h="120585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DFPShaoNvW5-GB" panose="040F0500000000000000" pitchFamily="82" charset="-122"/>
                          <a:ea typeface="DFPShaoNvW5-GB" panose="040F0500000000000000" pitchFamily="82" charset="-122"/>
                          <a:cs typeface="+mn-cs"/>
                        </a:rPr>
                        <a:t>26</a:t>
                      </a:r>
                      <a:endParaRPr lang="zh-TW" altLang="en-US" sz="1600" kern="1200" dirty="0">
                        <a:solidFill>
                          <a:schemeClr val="tx1"/>
                        </a:solidFill>
                        <a:latin typeface="DFPShaoNvW5-GB" panose="040F0500000000000000" pitchFamily="82" charset="-122"/>
                        <a:ea typeface="DFPShaoNvW5-GB" panose="040F0500000000000000" pitchFamily="8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DFPShaoNvW5-GB" panose="040F0500000000000000" pitchFamily="82" charset="-122"/>
                          <a:ea typeface="DFPShaoNvW5-GB" panose="040F0500000000000000" pitchFamily="82" charset="-122"/>
                          <a:cs typeface="+mn-cs"/>
                        </a:rPr>
                        <a:t>28</a:t>
                      </a:r>
                    </a:p>
                    <a:p>
                      <a:pPr marL="0" algn="l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tx2"/>
                          </a:solidFill>
                          <a:effectLst/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和平紀念日</a:t>
                      </a:r>
                      <a:endParaRPr lang="en-US" altLang="zh-TW" sz="1600" kern="1200" dirty="0" smtClean="0">
                        <a:solidFill>
                          <a:schemeClr val="tx2"/>
                        </a:solidFill>
                        <a:effectLst/>
                        <a:latin typeface="文鼎粗行楷" panose="03000809000000000000" pitchFamily="65" charset="-120"/>
                        <a:ea typeface="文鼎粗行楷" panose="03000809000000000000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tx2"/>
                          </a:solidFill>
                          <a:effectLst/>
                          <a:latin typeface="文鼎粗行楷" panose="03000809000000000000" pitchFamily="65" charset="-120"/>
                          <a:ea typeface="文鼎粗行楷" panose="03000809000000000000" pitchFamily="65" charset="-120"/>
                          <a:cs typeface="+mn-cs"/>
                        </a:rPr>
                        <a:t>休館一日</a:t>
                      </a:r>
                      <a:endParaRPr lang="zh-TW" altLang="en-US" sz="1600" kern="1200" dirty="0">
                        <a:solidFill>
                          <a:schemeClr val="tx2"/>
                        </a:solidFill>
                        <a:effectLst/>
                        <a:latin typeface="文鼎粗行楷" panose="03000809000000000000" pitchFamily="65" charset="-120"/>
                        <a:ea typeface="文鼎粗行楷" panose="03000809000000000000" pitchFamily="65" charset="-120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華康娃娃體(P)" panose="040B0500000000000000" pitchFamily="82" charset="-122"/>
                          <a:ea typeface="華康娃娃體(P)" panose="040B0500000000000000" pitchFamily="82" charset="-122"/>
                        </a:rPr>
                        <a:t>報名活動方式</a:t>
                      </a:r>
                      <a:r>
                        <a:rPr lang="en-US" altLang="zh-TW" sz="1800" dirty="0" smtClean="0">
                          <a:latin typeface="華康娃娃體(P)" panose="040B0500000000000000" pitchFamily="82" charset="-122"/>
                          <a:ea typeface="華康娃娃體(P)" panose="040B0500000000000000" pitchFamily="82" charset="-122"/>
                        </a:rPr>
                        <a:t>:</a:t>
                      </a:r>
                      <a:r>
                        <a:rPr lang="zh-TW" altLang="en-US" sz="1800" dirty="0" smtClean="0">
                          <a:latin typeface="華康娃娃體(P)" panose="040B0500000000000000" pitchFamily="82" charset="-122"/>
                          <a:ea typeface="華康娃娃體(P)" panose="040B0500000000000000" pitchFamily="82" charset="-122"/>
                        </a:rPr>
                        <a:t>請上育兒資源網報名。</a:t>
                      </a:r>
                    </a:p>
                    <a:p>
                      <a:r>
                        <a:rPr lang="zh-TW" altLang="en-US" sz="1800" dirty="0" smtClean="0">
                          <a:latin typeface="華康娃娃體(P)" panose="040B0500000000000000" pitchFamily="82" charset="-122"/>
                          <a:ea typeface="華康娃娃體(P)" panose="040B0500000000000000" pitchFamily="82" charset="-122"/>
                        </a:rPr>
                        <a:t>網址</a:t>
                      </a:r>
                      <a:r>
                        <a:rPr lang="en-US" altLang="zh-TW" sz="1800" dirty="0" smtClean="0">
                          <a:latin typeface="華康娃娃體(P)" panose="040B0500000000000000" pitchFamily="82" charset="-122"/>
                          <a:ea typeface="華康娃娃體(P)" panose="040B0500000000000000" pitchFamily="82" charset="-122"/>
                        </a:rPr>
                        <a:t>:https://parenting.e-land.gov.tw/parent-child-center/calendar</a:t>
                      </a:r>
                    </a:p>
                    <a:p>
                      <a:r>
                        <a:rPr lang="zh-TW" altLang="en-US" sz="1800" dirty="0" smtClean="0">
                          <a:latin typeface="華康娃娃體(P)" panose="040B0500000000000000" pitchFamily="82" charset="-122"/>
                          <a:ea typeface="華康娃娃體(P)" panose="040B0500000000000000" pitchFamily="82" charset="-122"/>
                        </a:rPr>
                        <a:t>主辦</a:t>
                      </a:r>
                      <a:r>
                        <a:rPr lang="en-US" altLang="zh-TW" sz="1800" dirty="0" smtClean="0">
                          <a:latin typeface="華康娃娃體(P)" panose="040B0500000000000000" pitchFamily="82" charset="-122"/>
                          <a:ea typeface="華康娃娃體(P)" panose="040B0500000000000000" pitchFamily="82" charset="-122"/>
                        </a:rPr>
                        <a:t>:</a:t>
                      </a:r>
                      <a:r>
                        <a:rPr lang="zh-TW" altLang="en-US" sz="1800" dirty="0" smtClean="0">
                          <a:latin typeface="華康娃娃體(P)" panose="040B0500000000000000" pitchFamily="82" charset="-122"/>
                          <a:ea typeface="華康娃娃體(P)" panose="040B0500000000000000" pitchFamily="82" charset="-122"/>
                        </a:rPr>
                        <a:t>宜蘭縣政府</a:t>
                      </a:r>
                      <a:r>
                        <a:rPr lang="zh-TW" altLang="en-US" sz="1800" baseline="0" dirty="0" smtClean="0">
                          <a:latin typeface="華康娃娃體(P)" panose="040B0500000000000000" pitchFamily="82" charset="-122"/>
                          <a:ea typeface="華康娃娃體(P)" panose="040B0500000000000000" pitchFamily="82" charset="-122"/>
                        </a:rPr>
                        <a:t> </a:t>
                      </a:r>
                      <a:endParaRPr lang="en-US" altLang="zh-TW" sz="1800" baseline="0" dirty="0" smtClean="0">
                        <a:latin typeface="華康娃娃體(P)" panose="040B0500000000000000" pitchFamily="82" charset="-122"/>
                        <a:ea typeface="華康娃娃體(P)" panose="040B0500000000000000" pitchFamily="8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800" dirty="0" smtClean="0">
                        <a:latin typeface="SentyMARUKO 新蒂小丸子体" panose="03000600000000000000" pitchFamily="66" charset="-120"/>
                        <a:ea typeface="SentyMARUKO 新蒂小丸子体" panose="03000600000000000000" pitchFamily="66" charset="-120"/>
                        <a:cs typeface="FZMiaoWu_GB18030" panose="02000000000000000000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altLang="zh-TW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6" descr="D:\資源網的QRcord\2007051706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81328"/>
            <a:ext cx="504056" cy="44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88040"/>
            <a:ext cx="797353" cy="53012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67" b="93667" l="10000" r="90000">
                        <a14:backgroundMark x1="54773" y1="69000" x2="54773" y2="6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61" r="31451"/>
          <a:stretch/>
        </p:blipFill>
        <p:spPr>
          <a:xfrm>
            <a:off x="7632341" y="3960842"/>
            <a:ext cx="1511660" cy="232719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73216"/>
            <a:ext cx="1656185" cy="165618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13269"/>
            <a:ext cx="337213" cy="30489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" y="1916832"/>
            <a:ext cx="191683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143</Words>
  <Application>Microsoft Office PowerPoint</Application>
  <PresentationFormat>如螢幕大小 (4:3)</PresentationFormat>
  <Paragraphs>59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41</cp:revision>
  <cp:lastPrinted>2022-12-31T05:15:34Z</cp:lastPrinted>
  <dcterms:created xsi:type="dcterms:W3CDTF">2022-11-19T01:07:59Z</dcterms:created>
  <dcterms:modified xsi:type="dcterms:W3CDTF">2023-01-20T02:12:11Z</dcterms:modified>
</cp:coreProperties>
</file>